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16"/>
  </p:notesMasterIdLst>
  <p:sldIdLst>
    <p:sldId id="256" r:id="rId2"/>
    <p:sldId id="257" r:id="rId3"/>
    <p:sldId id="266" r:id="rId4"/>
    <p:sldId id="258" r:id="rId5"/>
    <p:sldId id="271" r:id="rId6"/>
    <p:sldId id="259" r:id="rId7"/>
    <p:sldId id="260" r:id="rId8"/>
    <p:sldId id="261" r:id="rId9"/>
    <p:sldId id="262" r:id="rId10"/>
    <p:sldId id="263" r:id="rId11"/>
    <p:sldId id="270" r:id="rId12"/>
    <p:sldId id="264" r:id="rId13"/>
    <p:sldId id="267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CD23"/>
    <a:srgbClr val="005F9E"/>
    <a:srgbClr val="E7F2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8" autoAdjust="0"/>
    <p:restoredTop sz="93086" autoAdjust="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0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9EB88-94B0-40FD-9135-8EE1289DE90F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A92AB-09FD-477D-AF81-4E307E5750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46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A92AB-09FD-477D-AF81-4E307E5750B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719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A92AB-09FD-477D-AF81-4E307E5750B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340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A92AB-09FD-477D-AF81-4E307E5750B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5954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A92AB-09FD-477D-AF81-4E307E5750B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833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783116" y="2568939"/>
            <a:ext cx="4602163" cy="389922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 spc="300" baseline="0">
                <a:solidFill>
                  <a:schemeClr val="tx2"/>
                </a:solidFill>
                <a:latin typeface="Helvetica LT Std" pitchFamily="34" charset="0"/>
                <a:cs typeface="Calibri" pitchFamily="34" charset="0"/>
              </a:defRPr>
            </a:lvl1pPr>
          </a:lstStyle>
          <a:p>
            <a:r>
              <a:rPr lang="en-US" altLang="en-US" dirty="0" smtClean="0"/>
              <a:t>Author</a:t>
            </a:r>
            <a:endParaRPr lang="en-US" altLang="en-US" dirty="0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757146" y="368932"/>
            <a:ext cx="7246620" cy="1981200"/>
          </a:xfrm>
        </p:spPr>
        <p:txBody>
          <a:bodyPr anchor="b" anchorCtr="0">
            <a:normAutofit/>
          </a:bodyPr>
          <a:lstStyle>
            <a:lvl1pPr algn="l">
              <a:lnSpc>
                <a:spcPts val="4400"/>
              </a:lnSpc>
              <a:defRPr sz="4000" b="1">
                <a:solidFill>
                  <a:schemeClr val="tx2"/>
                </a:solidFill>
                <a:latin typeface="Helvetica LT Std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0" y="0"/>
            <a:ext cx="407324" cy="2398143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823649" y="2448468"/>
            <a:ext cx="7944793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C1CD2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3"/>
          <p:cNvSpPr/>
          <p:nvPr/>
        </p:nvSpPr>
        <p:spPr bwMode="auto">
          <a:xfrm>
            <a:off x="0" y="2510287"/>
            <a:ext cx="407324" cy="434771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pic>
        <p:nvPicPr>
          <p:cNvPr id="11" name="Picture 15" descr="SEDI_PPT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3325" y="2512596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34"/>
          <p:cNvSpPr txBox="1">
            <a:spLocks noChangeArrowheads="1"/>
          </p:cNvSpPr>
          <p:nvPr/>
        </p:nvSpPr>
        <p:spPr bwMode="auto">
          <a:xfrm>
            <a:off x="5442065" y="6410476"/>
            <a:ext cx="3525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cs typeface="+mn-cs"/>
              </a:rPr>
              <a:t>HS SEDI is a trademark of the U.S. Department of Homeland </a:t>
            </a:r>
            <a:r>
              <a:rPr lang="en-US" altLang="en-US" sz="700" b="0" dirty="0" smtClean="0">
                <a:cs typeface="+mn-cs"/>
              </a:rPr>
              <a:t>Security (DHS)</a:t>
            </a:r>
          </a:p>
          <a:p>
            <a:pPr algn="r" eaLnBrk="0" hangingPunct="0">
              <a:defRPr/>
            </a:pPr>
            <a:r>
              <a:rPr lang="en-US" altLang="en-US" sz="700" b="0" dirty="0" smtClean="0">
                <a:cs typeface="+mn-cs"/>
              </a:rPr>
              <a:t>The HS SEDI FFRDC is managed and operated by The MITRE</a:t>
            </a:r>
            <a:r>
              <a:rPr lang="en-US" altLang="en-US" sz="700" b="0" baseline="0" dirty="0" smtClean="0">
                <a:cs typeface="+mn-cs"/>
              </a:rPr>
              <a:t> Corporation for DHS</a:t>
            </a:r>
            <a:endParaRPr lang="en-US" altLang="en-US" sz="700" b="0" dirty="0">
              <a:cs typeface="+mn-cs"/>
            </a:endParaRPr>
          </a:p>
        </p:txBody>
      </p:sp>
      <p:pic>
        <p:nvPicPr>
          <p:cNvPr id="17" name="Picture 17" descr="DHS_2x3.e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456" y="6132513"/>
            <a:ext cx="19240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6996545" cy="8683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>
              <a:lnSpc>
                <a:spcPts val="3200"/>
              </a:lnSpc>
              <a:defRPr>
                <a:solidFill>
                  <a:schemeClr val="tx2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67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Aft>
                <a:spcPts val="600"/>
              </a:spcAft>
              <a:defRPr sz="2000">
                <a:solidFill>
                  <a:schemeClr val="tx1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defRPr>
            </a:lvl1pPr>
            <a:lvl2pPr>
              <a:spcAft>
                <a:spcPts val="600"/>
              </a:spcAft>
              <a:defRPr sz="2000">
                <a:solidFill>
                  <a:schemeClr val="tx1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defRPr>
            </a:lvl2pPr>
            <a:lvl3pPr>
              <a:spcAft>
                <a:spcPts val="600"/>
              </a:spcAft>
              <a:defRPr sz="1800">
                <a:solidFill>
                  <a:schemeClr val="tx1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E39818B5-637B-4353-A286-5501EA416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ternate_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24245" y="4025438"/>
            <a:ext cx="7946694" cy="1371600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443293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74246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188055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501864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815673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129482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783116" y="2568939"/>
            <a:ext cx="4602163" cy="389922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 spc="0" baseline="0">
                <a:solidFill>
                  <a:schemeClr val="tx2"/>
                </a:solidFill>
                <a:latin typeface="Helvetica LT Std" pitchFamily="34" charset="0"/>
                <a:cs typeface="Calibri" pitchFamily="34" charset="0"/>
              </a:defRPr>
            </a:lvl1pPr>
          </a:lstStyle>
          <a:p>
            <a:r>
              <a:rPr lang="en-US" altLang="en-US" dirty="0" smtClean="0"/>
              <a:t>Author</a:t>
            </a:r>
            <a:endParaRPr lang="en-US" altLang="en-US" dirty="0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757146" y="368932"/>
            <a:ext cx="7246620" cy="1981200"/>
          </a:xfrm>
        </p:spPr>
        <p:txBody>
          <a:bodyPr anchor="b" anchorCtr="0">
            <a:normAutofit/>
          </a:bodyPr>
          <a:lstStyle>
            <a:lvl1pPr algn="l">
              <a:lnSpc>
                <a:spcPts val="4400"/>
              </a:lnSpc>
              <a:defRPr sz="4000" b="1">
                <a:solidFill>
                  <a:schemeClr val="tx2"/>
                </a:solidFill>
                <a:latin typeface="Helvetica LT Std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0" y="0"/>
            <a:ext cx="407324" cy="2398143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823649" y="2448468"/>
            <a:ext cx="7944793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C1CD2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3"/>
          <p:cNvSpPr/>
          <p:nvPr/>
        </p:nvSpPr>
        <p:spPr bwMode="auto">
          <a:xfrm>
            <a:off x="0" y="2510287"/>
            <a:ext cx="407324" cy="434771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2045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Image</a:t>
            </a:r>
            <a:endParaRPr lang="en-US" sz="1400" dirty="0" smtClean="0"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72959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Image</a:t>
            </a:r>
            <a:endParaRPr lang="en-US" sz="1400" dirty="0" smtClean="0"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83873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Image</a:t>
            </a:r>
            <a:endParaRPr lang="en-US" sz="1400" dirty="0" smtClean="0"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994787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Image</a:t>
            </a:r>
            <a:endParaRPr lang="en-US" sz="1400" dirty="0" smtClean="0"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05701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Image</a:t>
            </a:r>
            <a:endParaRPr lang="en-US" sz="1400" dirty="0" smtClean="0"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616615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Image</a:t>
            </a:r>
            <a:endParaRPr lang="en-US" sz="1400" dirty="0" smtClean="0"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31" name="Picture 14" descr="DHS_2x3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564" y="6274954"/>
            <a:ext cx="1528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34"/>
          <p:cNvSpPr txBox="1">
            <a:spLocks noChangeArrowheads="1"/>
          </p:cNvSpPr>
          <p:nvPr/>
        </p:nvSpPr>
        <p:spPr bwMode="auto">
          <a:xfrm>
            <a:off x="5348546" y="6440782"/>
            <a:ext cx="3525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cs typeface="+mn-cs"/>
              </a:rPr>
              <a:t>HS SEDI is a trademark of the U.S. Department of Homeland </a:t>
            </a:r>
            <a:r>
              <a:rPr lang="en-US" altLang="en-US" sz="700" b="0" dirty="0" smtClean="0">
                <a:cs typeface="+mn-cs"/>
              </a:rPr>
              <a:t>Security (DHS)</a:t>
            </a:r>
          </a:p>
          <a:p>
            <a:pPr algn="r" eaLnBrk="0" hangingPunct="0">
              <a:defRPr/>
            </a:pPr>
            <a:r>
              <a:rPr lang="en-US" altLang="en-US" sz="700" b="0" dirty="0" smtClean="0">
                <a:cs typeface="+mn-cs"/>
              </a:rPr>
              <a:t>The HS SEDI FFRDC is managed and operated by The MITRE</a:t>
            </a:r>
            <a:r>
              <a:rPr lang="en-US" altLang="en-US" sz="700" b="0" baseline="0" dirty="0" smtClean="0">
                <a:cs typeface="+mn-cs"/>
              </a:rPr>
              <a:t> Corporation for DHS</a:t>
            </a:r>
            <a:endParaRPr lang="en-US" altLang="en-US" sz="700" b="0" dirty="0">
              <a:cs typeface="+mn-cs"/>
            </a:endParaRPr>
          </a:p>
        </p:txBody>
      </p:sp>
      <p:pic>
        <p:nvPicPr>
          <p:cNvPr id="33" name="Picture 32" descr="SEDI_PPT.e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7342" y="2541460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14947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 bwMode="auto">
          <a:xfrm>
            <a:off x="838200" y="3276600"/>
            <a:ext cx="7780020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C1CD2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16"/>
          <p:cNvSpPr/>
          <p:nvPr/>
        </p:nvSpPr>
        <p:spPr bwMode="auto">
          <a:xfrm>
            <a:off x="0" y="0"/>
            <a:ext cx="407324" cy="3124200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0" y="3352800"/>
            <a:ext cx="407324" cy="35052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823649" y="3463137"/>
            <a:ext cx="4602163" cy="389922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 spc="300" baseline="0">
                <a:solidFill>
                  <a:schemeClr val="tx2"/>
                </a:solidFill>
                <a:latin typeface="Helvetica LT Std" pitchFamily="34" charset="0"/>
                <a:cs typeface="Calibri" pitchFamily="34" charset="0"/>
              </a:defRPr>
            </a:lvl1pPr>
          </a:lstStyle>
          <a:p>
            <a:r>
              <a:rPr lang="en-US" altLang="en-US" smtClean="0"/>
              <a:t>Subtitle</a:t>
            </a:r>
            <a:endParaRPr lang="en-US" altLang="en-US" dirty="0"/>
          </a:p>
        </p:txBody>
      </p:sp>
      <p:sp>
        <p:nvSpPr>
          <p:cNvPr id="21" name="Rectangle 9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762000" y="1041287"/>
            <a:ext cx="7246620" cy="1981200"/>
          </a:xfrm>
        </p:spPr>
        <p:txBody>
          <a:bodyPr anchor="b" anchorCtr="0">
            <a:normAutofit/>
          </a:bodyPr>
          <a:lstStyle>
            <a:lvl1pPr algn="l">
              <a:lnSpc>
                <a:spcPts val="4400"/>
              </a:lnSpc>
              <a:defRPr sz="4000" b="1">
                <a:solidFill>
                  <a:schemeClr val="tx2"/>
                </a:solidFill>
                <a:latin typeface="Helvetica LT Std" pitchFamily="34" charset="0"/>
                <a:cs typeface="Times New Roman" pitchFamily="18" charset="0"/>
              </a:defRPr>
            </a:lvl1pPr>
          </a:lstStyle>
          <a:p>
            <a:r>
              <a:rPr lang="en-US" smtClean="0"/>
              <a:t>Section Title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E39818B5-637B-4353-A286-5501EA416781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14" descr="DHS_2x3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564" y="6274954"/>
            <a:ext cx="1528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 Box 34"/>
          <p:cNvSpPr txBox="1">
            <a:spLocks noChangeArrowheads="1"/>
          </p:cNvSpPr>
          <p:nvPr/>
        </p:nvSpPr>
        <p:spPr bwMode="auto">
          <a:xfrm>
            <a:off x="5348546" y="6440782"/>
            <a:ext cx="3525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cs typeface="+mn-cs"/>
              </a:rPr>
              <a:t>HS SEDI is a trademark of the U.S. Department of Homeland </a:t>
            </a:r>
            <a:r>
              <a:rPr lang="en-US" altLang="en-US" sz="700" b="0" dirty="0" smtClean="0">
                <a:cs typeface="+mn-cs"/>
              </a:rPr>
              <a:t>Security (DHS)</a:t>
            </a:r>
          </a:p>
          <a:p>
            <a:pPr algn="r" eaLnBrk="0" hangingPunct="0">
              <a:defRPr/>
            </a:pPr>
            <a:r>
              <a:rPr lang="en-US" altLang="en-US" sz="700" b="0" dirty="0" smtClean="0">
                <a:cs typeface="+mn-cs"/>
              </a:rPr>
              <a:t>The HS SEDI FFRDC is managed and operated by The MITRE</a:t>
            </a:r>
            <a:r>
              <a:rPr lang="en-US" altLang="en-US" sz="700" b="0" baseline="0" dirty="0" smtClean="0">
                <a:cs typeface="+mn-cs"/>
              </a:rPr>
              <a:t> Corporation for DHS</a:t>
            </a:r>
            <a:endParaRPr lang="en-US" altLang="en-US" sz="700" b="0" dirty="0">
              <a:cs typeface="+mn-cs"/>
            </a:endParaRPr>
          </a:p>
        </p:txBody>
      </p:sp>
      <p:pic>
        <p:nvPicPr>
          <p:cNvPr id="24" name="Picture 23" descr="SEDI_PPT.e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5668" y="3420341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95634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98596"/>
            <a:ext cx="4038600" cy="4525963"/>
          </a:xfrm>
        </p:spPr>
        <p:txBody>
          <a:bodyPr>
            <a:normAutofit/>
          </a:bodyPr>
          <a:lstStyle>
            <a:lvl1pPr>
              <a:defRPr sz="20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498596"/>
            <a:ext cx="4038600" cy="4525963"/>
          </a:xfrm>
        </p:spPr>
        <p:txBody>
          <a:bodyPr>
            <a:normAutofit/>
          </a:bodyPr>
          <a:lstStyle>
            <a:lvl1pPr>
              <a:defRPr sz="20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E39818B5-637B-4353-A286-5501EA416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85365"/>
            <a:ext cx="4040188" cy="487362"/>
          </a:xfrm>
        </p:spPr>
        <p:txBody>
          <a:bodyPr anchor="b">
            <a:noAutofit/>
          </a:bodyPr>
          <a:lstStyle>
            <a:lvl1pPr marL="0" indent="0">
              <a:buNone/>
              <a:defRPr sz="16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048927"/>
            <a:ext cx="4040188" cy="3951288"/>
          </a:xfrm>
        </p:spPr>
        <p:txBody>
          <a:bodyPr>
            <a:normAutofit/>
          </a:bodyPr>
          <a:lstStyle>
            <a:lvl1pPr>
              <a:defRPr sz="1600">
                <a:latin typeface="+mn-lt"/>
              </a:defRPr>
            </a:lvl1pPr>
            <a:lvl2pPr>
              <a:defRPr sz="16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7425" y="2048927"/>
            <a:ext cx="4041775" cy="3951288"/>
          </a:xfrm>
        </p:spPr>
        <p:txBody>
          <a:bodyPr>
            <a:normAutofit/>
          </a:bodyPr>
          <a:lstStyle>
            <a:lvl1pPr>
              <a:defRPr sz="1600">
                <a:latin typeface="+mn-lt"/>
              </a:defRPr>
            </a:lvl1pPr>
            <a:lvl2pPr>
              <a:defRPr sz="16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3"/>
          </p:nvPr>
        </p:nvSpPr>
        <p:spPr>
          <a:xfrm>
            <a:off x="4800600" y="1485365"/>
            <a:ext cx="4040188" cy="487362"/>
          </a:xfrm>
        </p:spPr>
        <p:txBody>
          <a:bodyPr anchor="b">
            <a:noAutofit/>
          </a:bodyPr>
          <a:lstStyle>
            <a:lvl1pPr marL="0" indent="0">
              <a:buNone/>
              <a:defRPr sz="16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E39818B5-637B-4353-A286-5501EA416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944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E39818B5-637B-4353-A286-5501EA416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E39818B5-637B-4353-A286-5501EA416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0" y="0"/>
            <a:ext cx="407324" cy="1288473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0" y="1446415"/>
            <a:ext cx="407324" cy="541158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E39818B5-637B-4353-A286-5501EA416781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DHS_2x3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564" y="6274954"/>
            <a:ext cx="1528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5348546" y="6440782"/>
            <a:ext cx="3525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cs typeface="+mn-cs"/>
              </a:rPr>
              <a:t>HS SEDI is a trademark of the U.S. Department of Homeland </a:t>
            </a:r>
            <a:r>
              <a:rPr lang="en-US" altLang="en-US" sz="700" b="0" dirty="0" smtClean="0">
                <a:cs typeface="+mn-cs"/>
              </a:rPr>
              <a:t>Security (DHS)</a:t>
            </a:r>
          </a:p>
          <a:p>
            <a:pPr algn="r" eaLnBrk="0" hangingPunct="0">
              <a:defRPr/>
            </a:pPr>
            <a:r>
              <a:rPr lang="en-US" altLang="en-US" sz="700" b="0" dirty="0" smtClean="0">
                <a:cs typeface="+mn-cs"/>
              </a:rPr>
              <a:t>The HS SEDI FFRDC is managed and operated by The MITRE</a:t>
            </a:r>
            <a:r>
              <a:rPr lang="en-US" altLang="en-US" sz="700" b="0" baseline="0" dirty="0" smtClean="0">
                <a:cs typeface="+mn-cs"/>
              </a:rPr>
              <a:t> Corporation for DHS</a:t>
            </a:r>
            <a:endParaRPr lang="en-US" altLang="en-US" sz="700" b="0" dirty="0">
              <a:cs typeface="+mn-cs"/>
            </a:endParaRPr>
          </a:p>
        </p:txBody>
      </p:sp>
      <p:pic>
        <p:nvPicPr>
          <p:cNvPr id="18" name="Picture 17" descr="SEDI_PPT.e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8405" y="286664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078805" cy="8683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8229600" cy="467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18308" y="1295400"/>
            <a:ext cx="8220892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C1CD2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0" y="1"/>
            <a:ext cx="407324" cy="1219200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0" y="1371601"/>
            <a:ext cx="407324" cy="5486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E39818B5-637B-4353-A286-5501EA416781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4" descr="DHS_2x3.emf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5564" y="6274954"/>
            <a:ext cx="1528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34"/>
          <p:cNvSpPr txBox="1">
            <a:spLocks noChangeArrowheads="1"/>
          </p:cNvSpPr>
          <p:nvPr/>
        </p:nvSpPr>
        <p:spPr bwMode="auto">
          <a:xfrm>
            <a:off x="5348546" y="6440782"/>
            <a:ext cx="3525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cs typeface="+mn-cs"/>
              </a:rPr>
              <a:t>HS SEDI is a trademark of the U.S. Department of Homeland </a:t>
            </a:r>
            <a:r>
              <a:rPr lang="en-US" altLang="en-US" sz="700" b="0" dirty="0" smtClean="0">
                <a:cs typeface="+mn-cs"/>
              </a:rPr>
              <a:t>Security (DHS)</a:t>
            </a:r>
          </a:p>
          <a:p>
            <a:pPr algn="r" eaLnBrk="0" hangingPunct="0">
              <a:defRPr/>
            </a:pPr>
            <a:r>
              <a:rPr lang="en-US" altLang="en-US" sz="700" b="0" dirty="0" smtClean="0">
                <a:cs typeface="+mn-cs"/>
              </a:rPr>
              <a:t>The HS SEDI FFRDC is managed and operated by The MITRE</a:t>
            </a:r>
            <a:r>
              <a:rPr lang="en-US" altLang="en-US" sz="700" b="0" baseline="0" dirty="0" smtClean="0">
                <a:cs typeface="+mn-cs"/>
              </a:rPr>
              <a:t> Corporation for DHS</a:t>
            </a:r>
            <a:endParaRPr lang="en-US" altLang="en-US" sz="700" b="0" dirty="0">
              <a:cs typeface="+mn-cs"/>
            </a:endParaRPr>
          </a:p>
        </p:txBody>
      </p:sp>
      <p:pic>
        <p:nvPicPr>
          <p:cNvPr id="16" name="Picture 15" descr="SEDI_PPT.em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88405" y="286664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lang="en-US" sz="2800" b="1" kern="1200">
          <a:solidFill>
            <a:schemeClr val="tx2"/>
          </a:solidFill>
          <a:latin typeface="Helvetica LT Std" pitchFamily="34" charset="0"/>
          <a:ea typeface="Verdana" pitchFamily="34" charset="0"/>
          <a:cs typeface="Verdana" pitchFamily="34" charset="0"/>
        </a:defRPr>
      </a:lvl1pPr>
    </p:titleStyle>
    <p:bodyStyle>
      <a:lvl1pPr marL="231775" indent="-231775" algn="l" defTabSz="9144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120000"/>
        <a:buFont typeface="Wingdings" pitchFamily="2" charset="2"/>
        <a:buChar char="§"/>
        <a:defRPr sz="2000" b="1" kern="1200">
          <a:solidFill>
            <a:schemeClr val="tx1"/>
          </a:solidFill>
          <a:latin typeface="Helvetica LT Std" pitchFamily="34" charset="0"/>
          <a:ea typeface="+mn-ea"/>
          <a:cs typeface="Calibri" pitchFamily="34" charset="0"/>
        </a:defRPr>
      </a:lvl1pPr>
      <a:lvl2pPr marL="515938" indent="-228600" algn="l" defTabSz="9144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Font typeface="Arial" pitchFamily="34" charset="0"/>
        <a:buChar char="–"/>
        <a:defRPr sz="2000" kern="1200">
          <a:solidFill>
            <a:schemeClr val="tx1"/>
          </a:solidFill>
          <a:latin typeface="Helvetica LT Std" pitchFamily="34" charset="0"/>
          <a:ea typeface="+mn-ea"/>
          <a:cs typeface="Calibri" pitchFamily="34" charset="0"/>
        </a:defRPr>
      </a:lvl2pPr>
      <a:lvl3pPr marL="747713" indent="-231775" algn="l" defTabSz="9144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110000"/>
        <a:buFont typeface="Wingdings" pitchFamily="2" charset="2"/>
        <a:buChar char="§"/>
        <a:defRPr sz="1800" kern="1200">
          <a:solidFill>
            <a:schemeClr val="tx1"/>
          </a:solidFill>
          <a:latin typeface="Helvetica LT Std" pitchFamily="34" charset="0"/>
          <a:ea typeface="+mn-ea"/>
          <a:cs typeface="Calibr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VALProject/Sandbox/issues/37" TargetMode="External"/><Relationship Id="rId7" Type="http://schemas.openxmlformats.org/officeDocument/2006/relationships/hyperlink" Target="http://making-security-measurable.1364806.n2.nabble.com/Proposal-for-Inclusion-of-Bitwise-Functions-in-OVAL-tt7580499.html" TargetMode="External"/><Relationship Id="rId2" Type="http://schemas.openxmlformats.org/officeDocument/2006/relationships/hyperlink" Target="http://making-security-measurable.1364806.n2.nabble.com/Bitwise-and-in-OVAL-tt7415374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ourceforge.net/p/ovaldi/code/1671/tree/branches/bitwise_function/" TargetMode="External"/><Relationship Id="rId5" Type="http://schemas.openxmlformats.org/officeDocument/2006/relationships/hyperlink" Target="https://github.com/OVALProject/Sandbox/tree/master/resources/x-bitwise-functions" TargetMode="External"/><Relationship Id="rId4" Type="http://schemas.openxmlformats.org/officeDocument/2006/relationships/hyperlink" Target="https://github.com/OVALProject/Sandbox/blob/master/x-oval-definitions-schema.xsd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David Rothenberg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757146" y="368932"/>
            <a:ext cx="8005854" cy="1981200"/>
          </a:xfrm>
        </p:spPr>
        <p:txBody>
          <a:bodyPr>
            <a:normAutofit/>
          </a:bodyPr>
          <a:lstStyle/>
          <a:p>
            <a:r>
              <a:rPr lang="en-US" sz="3800" dirty="0" smtClean="0"/>
              <a:t>OVAL Sandbox Bitwise Functions</a:t>
            </a: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352355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Available on SourceForge</a:t>
            </a:r>
          </a:p>
          <a:p>
            <a:endParaRPr lang="en-US" dirty="0" smtClean="0"/>
          </a:p>
          <a:p>
            <a:r>
              <a:rPr lang="en-US" dirty="0" smtClean="0"/>
              <a:t>Branch of OVALDI built off 5.10.1.2</a:t>
            </a:r>
          </a:p>
          <a:p>
            <a:endParaRPr lang="en-US" dirty="0"/>
          </a:p>
          <a:p>
            <a:r>
              <a:rPr lang="en-US" dirty="0" smtClean="0"/>
              <a:t>Replaces references to oval-definitions-schema.xsd with modified one</a:t>
            </a:r>
          </a:p>
          <a:p>
            <a:endParaRPr lang="en-US" dirty="0"/>
          </a:p>
          <a:p>
            <a:r>
              <a:rPr lang="en-US" dirty="0" smtClean="0"/>
              <a:t>Current limitations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77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Length limitations</a:t>
            </a:r>
          </a:p>
          <a:p>
            <a:pPr lvl="1"/>
            <a:r>
              <a:rPr lang="en-US" dirty="0"/>
              <a:t>Designed for arbitrary length sequences</a:t>
            </a:r>
          </a:p>
          <a:p>
            <a:pPr lvl="1"/>
            <a:r>
              <a:rPr lang="en-US" dirty="0"/>
              <a:t>Not all tools built to support very large numbers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Byte </a:t>
            </a:r>
            <a:r>
              <a:rPr lang="en-US" dirty="0" smtClean="0"/>
              <a:t>ordering</a:t>
            </a:r>
            <a:endParaRPr lang="en-US" dirty="0"/>
          </a:p>
          <a:p>
            <a:pPr lvl="1"/>
            <a:r>
              <a:rPr lang="en-US" dirty="0"/>
              <a:t>Functions operates on System Characteristics and literal inputs.</a:t>
            </a:r>
          </a:p>
          <a:p>
            <a:pPr lvl="1"/>
            <a:r>
              <a:rPr lang="en-US" dirty="0"/>
              <a:t>For a known platform, content should be written accordingly</a:t>
            </a:r>
          </a:p>
          <a:p>
            <a:pPr lvl="1"/>
            <a:r>
              <a:rPr lang="en-US" dirty="0"/>
              <a:t>Potentially tool </a:t>
            </a:r>
            <a:r>
              <a:rPr lang="en-US" dirty="0" smtClean="0"/>
              <a:t>dependent</a:t>
            </a:r>
            <a:endParaRPr lang="en-US" dirty="0"/>
          </a:p>
          <a:p>
            <a:pPr lvl="1"/>
            <a:r>
              <a:rPr lang="en-US" dirty="0"/>
              <a:t>For purposes of casting integer to binary in operations, output ordering should be defined in OVAL Specification for </a:t>
            </a:r>
            <a:r>
              <a:rPr lang="en-US" dirty="0" smtClean="0"/>
              <a:t>casting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69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Extensions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SLL: Shift Left Logical</a:t>
            </a:r>
          </a:p>
          <a:p>
            <a:pPr lvl="1"/>
            <a:r>
              <a:rPr lang="en-US" dirty="0" smtClean="0"/>
              <a:t>0F        1E</a:t>
            </a:r>
          </a:p>
          <a:p>
            <a:pPr lvl="1"/>
            <a:r>
              <a:rPr lang="en-US" dirty="0" smtClean="0"/>
              <a:t>00001111        00011110 (binary)</a:t>
            </a:r>
          </a:p>
          <a:p>
            <a:endParaRPr lang="en-US" dirty="0"/>
          </a:p>
          <a:p>
            <a:r>
              <a:rPr lang="en-US" dirty="0" smtClean="0"/>
              <a:t>SRL: Shift Right Logical</a:t>
            </a:r>
          </a:p>
          <a:p>
            <a:pPr lvl="1"/>
            <a:r>
              <a:rPr lang="en-US" dirty="0" smtClean="0"/>
              <a:t>0F        07</a:t>
            </a:r>
          </a:p>
          <a:p>
            <a:pPr lvl="1"/>
            <a:r>
              <a:rPr lang="en-US" dirty="0" smtClean="0"/>
              <a:t>00001111        00000111 (binary)</a:t>
            </a:r>
          </a:p>
          <a:p>
            <a:pPr lvl="1"/>
            <a:endParaRPr lang="en-US" dirty="0"/>
          </a:p>
          <a:p>
            <a:r>
              <a:rPr lang="en-US" dirty="0" smtClean="0"/>
              <a:t>Others?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600200" y="2029968"/>
            <a:ext cx="304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618343" y="3566160"/>
            <a:ext cx="304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438400" y="2414016"/>
            <a:ext cx="304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438400" y="3931920"/>
            <a:ext cx="304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648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Original discussion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Original Sandbox issue tracker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Sandbox Bitwise Functions schema document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5"/>
              </a:rPr>
              <a:t>Sandbox Bitwise Functions resources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6"/>
              </a:rPr>
              <a:t>SourceForge OVALDI reference implementation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7"/>
              </a:rPr>
              <a:t>oval-developer-list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57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94353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Flowchart: Stored Data 4"/>
          <p:cNvSpPr/>
          <p:nvPr/>
        </p:nvSpPr>
        <p:spPr>
          <a:xfrm flipH="1">
            <a:off x="5423632" y="2476500"/>
            <a:ext cx="1563806" cy="1047750"/>
          </a:xfrm>
          <a:prstGeom prst="flowChartOnlineStorage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7" name="Flowchart: Delay 6"/>
          <p:cNvSpPr/>
          <p:nvPr/>
        </p:nvSpPr>
        <p:spPr>
          <a:xfrm>
            <a:off x="2215342" y="2381250"/>
            <a:ext cx="1238250" cy="1238250"/>
          </a:xfrm>
          <a:prstGeom prst="flowChartDelay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" name="Flowchart: Summing Junction 7"/>
          <p:cNvSpPr/>
          <p:nvPr/>
        </p:nvSpPr>
        <p:spPr>
          <a:xfrm>
            <a:off x="2310592" y="4461101"/>
            <a:ext cx="1047750" cy="1047750"/>
          </a:xfrm>
          <a:prstGeom prst="flowChartSummingJunction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657848" y="4437289"/>
            <a:ext cx="1476375" cy="1095375"/>
            <a:chOff x="5848350" y="4476750"/>
            <a:chExt cx="1181100" cy="876300"/>
          </a:xfrm>
        </p:grpSpPr>
        <p:sp>
          <p:nvSpPr>
            <p:cNvPr id="9" name="Flowchart: Merge 8"/>
            <p:cNvSpPr/>
            <p:nvPr/>
          </p:nvSpPr>
          <p:spPr>
            <a:xfrm rot="16200000">
              <a:off x="5848350" y="4476750"/>
              <a:ext cx="876300" cy="876300"/>
            </a:xfrm>
            <a:prstGeom prst="flowChartMerge">
              <a:avLst/>
            </a:prstGeom>
            <a:no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mtClean="0">
                <a:solidFill>
                  <a:schemeClr val="tx1"/>
                </a:solidFill>
              </a:endParaRPr>
            </a:p>
          </p:txBody>
        </p:sp>
        <p:sp>
          <p:nvSpPr>
            <p:cNvPr id="10" name="Flowchart: Connector 9"/>
            <p:cNvSpPr/>
            <p:nvPr/>
          </p:nvSpPr>
          <p:spPr>
            <a:xfrm>
              <a:off x="6724650" y="4762500"/>
              <a:ext cx="304800" cy="304800"/>
            </a:xfrm>
            <a:prstGeom prst="flowChartConnector">
              <a:avLst/>
            </a:prstGeom>
            <a:no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mtClean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68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Truth Tables Refresher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633291"/>
              </p:ext>
            </p:extLst>
          </p:nvPr>
        </p:nvGraphicFramePr>
        <p:xfrm>
          <a:off x="1981200" y="1524000"/>
          <a:ext cx="20574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685800"/>
                <a:gridCol w="6858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AND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A&amp;B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922370"/>
              </p:ext>
            </p:extLst>
          </p:nvPr>
        </p:nvGraphicFramePr>
        <p:xfrm>
          <a:off x="5638800" y="1524000"/>
          <a:ext cx="20574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685800"/>
                <a:gridCol w="6858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A|B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078693"/>
              </p:ext>
            </p:extLst>
          </p:nvPr>
        </p:nvGraphicFramePr>
        <p:xfrm>
          <a:off x="1981200" y="3886200"/>
          <a:ext cx="2057400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685800"/>
                <a:gridCol w="685800"/>
              </a:tblGrid>
              <a:tr h="1422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XOR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A^B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856882"/>
              </p:ext>
            </p:extLst>
          </p:nvPr>
        </p:nvGraphicFramePr>
        <p:xfrm>
          <a:off x="6019800" y="3886200"/>
          <a:ext cx="1371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6858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873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Add Bitwise Functions?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Current landscape: Check that specific bits are set</a:t>
            </a:r>
          </a:p>
          <a:p>
            <a:pPr lvl="1"/>
            <a:r>
              <a:rPr lang="en-US" dirty="0" smtClean="0"/>
              <a:t>bitwise and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287338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bitwise or</a:t>
            </a:r>
          </a:p>
          <a:p>
            <a:pPr marL="28733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Bitwise functions: Perform operation and compare result later</a:t>
            </a:r>
          </a:p>
          <a:p>
            <a:pPr lvl="1"/>
            <a:r>
              <a:rPr lang="en-US" dirty="0" smtClean="0"/>
              <a:t>AND</a:t>
            </a:r>
          </a:p>
          <a:p>
            <a:pPr lvl="1"/>
            <a:r>
              <a:rPr lang="en-US" dirty="0" smtClean="0"/>
              <a:t>OR</a:t>
            </a:r>
          </a:p>
          <a:p>
            <a:pPr lvl="1"/>
            <a:r>
              <a:rPr lang="en-US" dirty="0" smtClean="0"/>
              <a:t>XOR</a:t>
            </a:r>
          </a:p>
          <a:p>
            <a:pPr lvl="1"/>
            <a:r>
              <a:rPr lang="en-US" dirty="0" smtClean="0"/>
              <a:t>NOT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928576"/>
              </p:ext>
            </p:extLst>
          </p:nvPr>
        </p:nvGraphicFramePr>
        <p:xfrm>
          <a:off x="1219200" y="2133600"/>
          <a:ext cx="2438400" cy="3048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0" name="Table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206689"/>
              </p:ext>
            </p:extLst>
          </p:nvPr>
        </p:nvGraphicFramePr>
        <p:xfrm>
          <a:off x="1219200" y="2590800"/>
          <a:ext cx="2438400" cy="3048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3708992" y="2576623"/>
            <a:ext cx="1180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Stated value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708992" y="2130623"/>
            <a:ext cx="1160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Actual value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09139"/>
              </p:ext>
            </p:extLst>
          </p:nvPr>
        </p:nvGraphicFramePr>
        <p:xfrm>
          <a:off x="1219200" y="2362200"/>
          <a:ext cx="2438400" cy="3048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4" name="Rectangle 63"/>
          <p:cNvSpPr/>
          <p:nvPr/>
        </p:nvSpPr>
        <p:spPr>
          <a:xfrm>
            <a:off x="2743200" y="1981200"/>
            <a:ext cx="609600" cy="10668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730510"/>
            <a:ext cx="1608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actual bitwise and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748840"/>
              </p:ext>
            </p:extLst>
          </p:nvPr>
        </p:nvGraphicFramePr>
        <p:xfrm>
          <a:off x="4114800" y="2362200"/>
          <a:ext cx="2438400" cy="3048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7" name="TextBox 66"/>
          <p:cNvSpPr txBox="1"/>
          <p:nvPr/>
        </p:nvSpPr>
        <p:spPr>
          <a:xfrm>
            <a:off x="4724400" y="2729022"/>
            <a:ext cx="1149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ea typeface="Verdana" pitchFamily="34" charset="0"/>
                <a:cs typeface="Verdana" pitchFamily="34" charset="0"/>
              </a:rPr>
              <a:t>s</a:t>
            </a:r>
            <a:r>
              <a:rPr lang="en-US" sz="1400" dirty="0" smtClean="0">
                <a:ea typeface="Verdana" pitchFamily="34" charset="0"/>
                <a:cs typeface="Verdana" pitchFamily="34" charset="0"/>
              </a:rPr>
              <a:t>tated value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718517" y="2345323"/>
            <a:ext cx="304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=</a:t>
            </a:r>
            <a:endParaRPr lang="en-US" sz="16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658773" y="2345323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ea typeface="Verdana" pitchFamily="34" charset="0"/>
                <a:cs typeface="Verdana" pitchFamily="34" charset="0"/>
              </a:rPr>
              <a:t>?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105650" y="2345323"/>
            <a:ext cx="740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u="sng" dirty="0" smtClean="0">
                <a:ea typeface="Verdana" pitchFamily="34" charset="0"/>
                <a:cs typeface="Verdana" pitchFamily="34" charset="0"/>
              </a:rPr>
              <a:t>TRUE</a:t>
            </a:r>
            <a:endParaRPr lang="en-US" sz="1600" u="sng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813942" y="2729021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bitwise and result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73" name="Table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045412"/>
              </p:ext>
            </p:extLst>
          </p:nvPr>
        </p:nvGraphicFramePr>
        <p:xfrm>
          <a:off x="1219200" y="3962400"/>
          <a:ext cx="2438400" cy="3048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2" name="Table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425765"/>
              </p:ext>
            </p:extLst>
          </p:nvPr>
        </p:nvGraphicFramePr>
        <p:xfrm>
          <a:off x="1219200" y="3505200"/>
          <a:ext cx="2438400" cy="3048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4" name="TextBox 73"/>
          <p:cNvSpPr txBox="1"/>
          <p:nvPr/>
        </p:nvSpPr>
        <p:spPr>
          <a:xfrm>
            <a:off x="3708992" y="3948223"/>
            <a:ext cx="1180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Stated value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708992" y="3502223"/>
            <a:ext cx="1160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Actual value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76" name="Table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988584"/>
              </p:ext>
            </p:extLst>
          </p:nvPr>
        </p:nvGraphicFramePr>
        <p:xfrm>
          <a:off x="1219200" y="3733800"/>
          <a:ext cx="2438400" cy="3048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7" name="Rectangle 76"/>
          <p:cNvSpPr/>
          <p:nvPr/>
        </p:nvSpPr>
        <p:spPr>
          <a:xfrm>
            <a:off x="2743200" y="3429000"/>
            <a:ext cx="609600" cy="9144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4102110"/>
            <a:ext cx="1468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actual bitwise or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79" name="Table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086915"/>
              </p:ext>
            </p:extLst>
          </p:nvPr>
        </p:nvGraphicFramePr>
        <p:xfrm>
          <a:off x="4114800" y="3733800"/>
          <a:ext cx="2438400" cy="3048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0" name="TextBox 79"/>
          <p:cNvSpPr txBox="1"/>
          <p:nvPr/>
        </p:nvSpPr>
        <p:spPr>
          <a:xfrm>
            <a:off x="4724400" y="4100622"/>
            <a:ext cx="1149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ea typeface="Verdana" pitchFamily="34" charset="0"/>
                <a:cs typeface="Verdana" pitchFamily="34" charset="0"/>
              </a:rPr>
              <a:t>s</a:t>
            </a:r>
            <a:r>
              <a:rPr lang="en-US" sz="1400" dirty="0" smtClean="0">
                <a:ea typeface="Verdana" pitchFamily="34" charset="0"/>
                <a:cs typeface="Verdana" pitchFamily="34" charset="0"/>
              </a:rPr>
              <a:t>tated value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718517" y="3716923"/>
            <a:ext cx="304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=</a:t>
            </a:r>
            <a:endParaRPr lang="en-US" sz="16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658773" y="3716923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ea typeface="Verdana" pitchFamily="34" charset="0"/>
                <a:cs typeface="Verdana" pitchFamily="34" charset="0"/>
              </a:rPr>
              <a:t>?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7105650" y="3716923"/>
            <a:ext cx="8209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u="sng" dirty="0" smtClean="0">
                <a:ea typeface="Verdana" pitchFamily="34" charset="0"/>
                <a:cs typeface="Verdana" pitchFamily="34" charset="0"/>
              </a:rPr>
              <a:t>FALSE</a:t>
            </a:r>
            <a:endParaRPr lang="en-US" sz="1600" u="sng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813942" y="4100621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bitwise or result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1524000" y="3429000"/>
            <a:ext cx="609600" cy="91737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161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path" presetSubtype="0" accel="50000" decel="5000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3.33333E-6 -3.33333E-6 L 3.33333E-6 0.03334 " pathEditMode="relative" rAng="0" ptsTypes="AA">
                                      <p:cBhvr>
                                        <p:cTn id="16" dur="4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3.33333E-6 0 L 3.33333E-6 -0.03333 " pathEditMode="relative" rAng="0" ptsTypes="AA">
                                      <p:cBhvr>
                                        <p:cTn id="18" dur="4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20" dur="2200" fill="hold"/>
                                        <p:tgtEl>
                                          <p:spTgt spid="64"/>
                                        </p:tgtEl>
                                      </p:cBhvr>
                                      <p:by x="10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800"/>
                            </p:stCondLst>
                            <p:childTnLst>
                              <p:par>
                                <p:cTn id="26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8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3.33333E-6 0.03334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 L 3.33333E-6 -0.03333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74" dur="1000" fill="hold"/>
                                        <p:tgtEl>
                                          <p:spTgt spid="77"/>
                                        </p:tgtEl>
                                      </p:cBhvr>
                                      <p:by x="10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76" dur="1000" fill="hold"/>
                                        <p:tgtEl>
                                          <p:spTgt spid="85"/>
                                        </p:tgtEl>
                                      </p:cBhvr>
                                      <p:by x="10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800"/>
                            </p:stCondLst>
                            <p:childTnLst>
                              <p:par>
                                <p:cTn id="8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3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4" grpId="0" animBg="1"/>
      <p:bldP spid="64" grpId="1" animBg="1"/>
      <p:bldP spid="64" grpId="2" animBg="1"/>
      <p:bldP spid="65" grpId="0"/>
      <p:bldP spid="67" grpId="0"/>
      <p:bldP spid="68" grpId="0"/>
      <p:bldP spid="69" grpId="0"/>
      <p:bldP spid="70" grpId="0"/>
      <p:bldP spid="71" grpId="0"/>
      <p:bldP spid="74" grpId="0"/>
      <p:bldP spid="75" grpId="0"/>
      <p:bldP spid="77" grpId="0" animBg="1"/>
      <p:bldP spid="77" grpId="1" animBg="1"/>
      <p:bldP spid="77" grpId="2" animBg="1"/>
      <p:bldP spid="78" grpId="0"/>
      <p:bldP spid="80" grpId="0"/>
      <p:bldP spid="81" grpId="0"/>
      <p:bldP spid="82" grpId="0"/>
      <p:bldP spid="83" grpId="0"/>
      <p:bldP spid="84" grpId="0"/>
      <p:bldP spid="85" grpId="0" animBg="1"/>
      <p:bldP spid="85" grpId="1" animBg="1"/>
      <p:bldP spid="85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Originating Use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724400"/>
          </a:xfrm>
        </p:spPr>
        <p:txBody>
          <a:bodyPr>
            <a:noAutofit/>
          </a:bodyPr>
          <a:lstStyle/>
          <a:p>
            <a:r>
              <a:rPr lang="en-US" sz="1800" dirty="0" smtClean="0"/>
              <a:t>Check if state matches any bit from collected mask </a:t>
            </a:r>
          </a:p>
          <a:p>
            <a:r>
              <a:rPr lang="en-US" sz="1800" dirty="0" smtClean="0"/>
              <a:t>Ex: Check value against mask of 6 (0110)</a:t>
            </a:r>
          </a:p>
          <a:p>
            <a:pPr lvl="1"/>
            <a:r>
              <a:rPr lang="en-US" sz="1800" dirty="0" smtClean="0"/>
              <a:t>Break pre-known mask into individual checks</a:t>
            </a:r>
          </a:p>
          <a:p>
            <a:pPr lvl="2"/>
            <a:r>
              <a:rPr lang="en-US" sz="1600" dirty="0" smtClean="0"/>
              <a:t>M1 = 0100</a:t>
            </a:r>
          </a:p>
          <a:p>
            <a:pPr lvl="2"/>
            <a:r>
              <a:rPr lang="en-US" sz="1600" dirty="0" smtClean="0"/>
              <a:t>M2 = </a:t>
            </a:r>
            <a:r>
              <a:rPr lang="en-US" sz="1600" dirty="0" smtClean="0"/>
              <a:t>0010</a:t>
            </a:r>
          </a:p>
          <a:p>
            <a:pPr lvl="2"/>
            <a:endParaRPr lang="en-US" sz="1200" dirty="0"/>
          </a:p>
          <a:p>
            <a:pPr lvl="1"/>
            <a:r>
              <a:rPr lang="en-US" sz="1800" dirty="0" smtClean="0"/>
              <a:t>Resulting OVAL structure</a:t>
            </a:r>
          </a:p>
          <a:p>
            <a:pPr lvl="2"/>
            <a:r>
              <a:rPr lang="en-US" sz="1600" dirty="0" smtClean="0"/>
              <a:t>Test [state_operator=“OR”]</a:t>
            </a:r>
          </a:p>
          <a:p>
            <a:pPr lvl="3"/>
            <a:r>
              <a:rPr lang="en-US" sz="1800" dirty="0" smtClean="0"/>
              <a:t>Object 	[value]</a:t>
            </a:r>
          </a:p>
          <a:p>
            <a:pPr lvl="3"/>
            <a:r>
              <a:rPr lang="en-US" sz="1800" dirty="0" smtClean="0"/>
              <a:t>State 	</a:t>
            </a:r>
            <a:r>
              <a:rPr lang="en-US" sz="1800" dirty="0" smtClean="0"/>
              <a:t>[bitwise </a:t>
            </a:r>
            <a:r>
              <a:rPr lang="en-US" sz="1800" dirty="0" smtClean="0"/>
              <a:t>and M1]</a:t>
            </a:r>
          </a:p>
          <a:p>
            <a:pPr lvl="3"/>
            <a:r>
              <a:rPr lang="en-US" sz="1800" dirty="0" smtClean="0"/>
              <a:t>State 	</a:t>
            </a:r>
            <a:r>
              <a:rPr lang="en-US" sz="1800" dirty="0" smtClean="0"/>
              <a:t>[bitwise </a:t>
            </a:r>
            <a:r>
              <a:rPr lang="en-US" sz="1800" dirty="0" smtClean="0"/>
              <a:t>and M2</a:t>
            </a:r>
            <a:r>
              <a:rPr lang="en-US" sz="1800" dirty="0" smtClean="0"/>
              <a:t>]</a:t>
            </a:r>
          </a:p>
          <a:p>
            <a:pPr lvl="3"/>
            <a:endParaRPr lang="en-US" sz="1400" dirty="0" smtClean="0"/>
          </a:p>
          <a:p>
            <a:r>
              <a:rPr lang="en-US" sz="1800" dirty="0" smtClean="0"/>
              <a:t>Requires </a:t>
            </a:r>
            <a:r>
              <a:rPr lang="en-US" sz="1800" dirty="0" smtClean="0"/>
              <a:t>pre-known mask</a:t>
            </a:r>
          </a:p>
          <a:p>
            <a:r>
              <a:rPr lang="en-US" sz="1800" dirty="0" smtClean="0"/>
              <a:t>Complex for larger values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2362200" y="496466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ea typeface="Verdana" pitchFamily="34" charset="0"/>
                <a:cs typeface="Verdana" pitchFamily="34" charset="0"/>
              </a:rPr>
              <a:t>…</a:t>
            </a:r>
            <a:endParaRPr lang="en-US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30480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ea typeface="Verdana" pitchFamily="34" charset="0"/>
                <a:cs typeface="Verdana" pitchFamily="34" charset="0"/>
              </a:rPr>
              <a:t>…</a:t>
            </a:r>
            <a:endParaRPr lang="en-US" dirty="0"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18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Benefit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Ability to check complex binary relationships</a:t>
            </a:r>
          </a:p>
          <a:p>
            <a:pPr lvl="1"/>
            <a:r>
              <a:rPr lang="en-US" dirty="0" smtClean="0"/>
              <a:t>Nested functions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Ability to operate on any number of inputs</a:t>
            </a:r>
          </a:p>
          <a:p>
            <a:pPr lvl="1"/>
            <a:r>
              <a:rPr lang="en-US" dirty="0" smtClean="0"/>
              <a:t>AND(A, B, C, D,…) vs. AND(A, B) = B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Result usable in Object collection through var_ref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84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1004480" y="4267200"/>
            <a:ext cx="1814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ComponentGroup</a:t>
            </a:r>
            <a:endParaRPr lang="en-US" sz="1600" dirty="0">
              <a:solidFill>
                <a:schemeClr val="tx2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Structure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900" y="3276600"/>
            <a:ext cx="5123100" cy="961288"/>
          </a:xfrm>
        </p:spPr>
      </p:pic>
      <p:sp>
        <p:nvSpPr>
          <p:cNvPr id="10" name="Left Brace 9"/>
          <p:cNvSpPr/>
          <p:nvPr/>
        </p:nvSpPr>
        <p:spPr>
          <a:xfrm>
            <a:off x="2819400" y="3493008"/>
            <a:ext cx="304800" cy="548640"/>
          </a:xfrm>
          <a:prstGeom prst="leftBrac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85800" y="3274885"/>
            <a:ext cx="21336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Verdana" pitchFamily="34" charset="0"/>
                <a:cs typeface="Verdana" pitchFamily="34" charset="0"/>
              </a:rPr>
              <a:t>literal_component</a:t>
            </a:r>
          </a:p>
          <a:p>
            <a:pPr algn="r">
              <a:spcAft>
                <a:spcPts val="600"/>
              </a:spcAft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Verdana" pitchFamily="34" charset="0"/>
                <a:cs typeface="Verdana" pitchFamily="34" charset="0"/>
              </a:rPr>
              <a:t>object_component</a:t>
            </a:r>
          </a:p>
          <a:p>
            <a:pPr algn="r">
              <a:spcAft>
                <a:spcPts val="600"/>
              </a:spcAft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Verdana" pitchFamily="34" charset="0"/>
                <a:cs typeface="Verdana" pitchFamily="34" charset="0"/>
              </a:rPr>
              <a:t>variable_component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13" name="Elbow Connector 12"/>
          <p:cNvCxnSpPr/>
          <p:nvPr/>
        </p:nvCxnSpPr>
        <p:spPr>
          <a:xfrm flipV="1">
            <a:off x="5184648" y="2819400"/>
            <a:ext cx="2511552" cy="624840"/>
          </a:xfrm>
          <a:prstGeom prst="bentConnector3">
            <a:avLst>
              <a:gd name="adj1" fmla="val 18835"/>
            </a:avLst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625658" y="2514600"/>
            <a:ext cx="21467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Verdana" pitchFamily="34" charset="0"/>
                <a:cs typeface="Verdana" pitchFamily="34" charset="0"/>
              </a:rPr>
              <a:t>AND, OR, XOR, NOT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15350" y="3733800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Verdana" pitchFamily="34" charset="0"/>
                <a:cs typeface="Verdana" pitchFamily="34" charset="0"/>
              </a:rPr>
              <a:t>…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24" name="Elbow Connector 23"/>
          <p:cNvCxnSpPr/>
          <p:nvPr/>
        </p:nvCxnSpPr>
        <p:spPr>
          <a:xfrm rot="10800000" flipV="1">
            <a:off x="4438460" y="3867910"/>
            <a:ext cx="1543135" cy="897525"/>
          </a:xfrm>
          <a:prstGeom prst="bentConnector3">
            <a:avLst>
              <a:gd name="adj1" fmla="val 36421"/>
            </a:avLst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351128" y="4419600"/>
            <a:ext cx="1059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Verdana" pitchFamily="34" charset="0"/>
                <a:cs typeface="Verdana" pitchFamily="34" charset="0"/>
              </a:rPr>
              <a:t>binary, int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25543" y="2819400"/>
            <a:ext cx="1994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BitwiseEnumeration</a:t>
            </a:r>
            <a:endParaRPr lang="en-US" sz="1600" dirty="0">
              <a:solidFill>
                <a:schemeClr val="tx2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62259" y="4724400"/>
            <a:ext cx="9717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datatype</a:t>
            </a:r>
            <a:endParaRPr lang="en-US" sz="1600" dirty="0">
              <a:solidFill>
                <a:schemeClr val="tx2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838200" y="4274227"/>
            <a:ext cx="1981200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10" idx="1"/>
          </p:cNvCxnSpPr>
          <p:nvPr/>
        </p:nvCxnSpPr>
        <p:spPr>
          <a:xfrm>
            <a:off x="2819400" y="3767328"/>
            <a:ext cx="0" cy="506899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103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10" grpId="0" animBg="1"/>
      <p:bldP spid="11" grpId="0"/>
      <p:bldP spid="19" grpId="0"/>
      <p:bldP spid="22" grpId="0"/>
      <p:bldP spid="28" grpId="0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629400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AND, OR, XOR</a:t>
            </a:r>
          </a:p>
          <a:p>
            <a:pPr lvl="1"/>
            <a:r>
              <a:rPr lang="en-US" dirty="0" smtClean="0"/>
              <a:t>Any number of input components</a:t>
            </a:r>
          </a:p>
          <a:p>
            <a:pPr lvl="1"/>
            <a:r>
              <a:rPr lang="en-US" dirty="0" smtClean="0"/>
              <a:t>Components may have multiple values</a:t>
            </a:r>
          </a:p>
          <a:p>
            <a:pPr lvl="1"/>
            <a:r>
              <a:rPr lang="en-US" dirty="0" smtClean="0"/>
              <a:t>Specified operation returns Cartesian product of all value sets</a:t>
            </a:r>
          </a:p>
          <a:p>
            <a:pPr lvl="1"/>
            <a:r>
              <a:rPr lang="en-US" dirty="0" smtClean="0"/>
              <a:t>Returns same datatype as input. In event of mixed datatypes, binary datatype is returned</a:t>
            </a:r>
            <a:endParaRPr lang="en-US" dirty="0"/>
          </a:p>
          <a:p>
            <a:r>
              <a:rPr lang="en-US" dirty="0" smtClean="0"/>
              <a:t>NOT</a:t>
            </a:r>
          </a:p>
          <a:p>
            <a:pPr lvl="1"/>
            <a:r>
              <a:rPr lang="en-US" dirty="0" smtClean="0"/>
              <a:t>At most only one </a:t>
            </a:r>
            <a:r>
              <a:rPr lang="en-US" dirty="0"/>
              <a:t>input </a:t>
            </a:r>
            <a:r>
              <a:rPr lang="en-US" dirty="0" smtClean="0"/>
              <a:t>component</a:t>
            </a:r>
          </a:p>
          <a:p>
            <a:pPr lvl="1"/>
            <a:r>
              <a:rPr lang="en-US" dirty="0" smtClean="0"/>
              <a:t>Component </a:t>
            </a:r>
            <a:r>
              <a:rPr lang="en-US" dirty="0"/>
              <a:t>may have multiple </a:t>
            </a:r>
            <a:r>
              <a:rPr lang="en-US" dirty="0" smtClean="0"/>
              <a:t>values</a:t>
            </a:r>
          </a:p>
          <a:p>
            <a:pPr lvl="1"/>
            <a:r>
              <a:rPr lang="en-US" dirty="0" smtClean="0"/>
              <a:t>Negation taken for all values</a:t>
            </a:r>
          </a:p>
          <a:p>
            <a:pPr lvl="1"/>
            <a:r>
              <a:rPr lang="en-US" dirty="0" smtClean="0"/>
              <a:t>Returns same datatype as input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lowchart: Delay 3"/>
          <p:cNvSpPr/>
          <p:nvPr/>
        </p:nvSpPr>
        <p:spPr>
          <a:xfrm>
            <a:off x="7605486" y="1676400"/>
            <a:ext cx="685800" cy="685800"/>
          </a:xfrm>
          <a:prstGeom prst="flowChartDelay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Flowchart: Stored Data 4"/>
          <p:cNvSpPr/>
          <p:nvPr/>
        </p:nvSpPr>
        <p:spPr>
          <a:xfrm flipH="1">
            <a:off x="7590971" y="2576794"/>
            <a:ext cx="714829" cy="654703"/>
          </a:xfrm>
          <a:prstGeom prst="flowChartOnlineStorage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6" name="Flowchart: Summing Junction 5"/>
          <p:cNvSpPr/>
          <p:nvPr/>
        </p:nvSpPr>
        <p:spPr>
          <a:xfrm>
            <a:off x="7602714" y="3423458"/>
            <a:ext cx="691342" cy="691342"/>
          </a:xfrm>
          <a:prstGeom prst="flowChartSummingJunction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500710" y="4983899"/>
            <a:ext cx="895352" cy="664293"/>
            <a:chOff x="5848350" y="4476750"/>
            <a:chExt cx="1181100" cy="876300"/>
          </a:xfrm>
        </p:grpSpPr>
        <p:sp>
          <p:nvSpPr>
            <p:cNvPr id="8" name="Flowchart: Merge 7"/>
            <p:cNvSpPr/>
            <p:nvPr/>
          </p:nvSpPr>
          <p:spPr>
            <a:xfrm rot="16200000">
              <a:off x="5848350" y="4476750"/>
              <a:ext cx="876300" cy="876300"/>
            </a:xfrm>
            <a:prstGeom prst="flowChartMerge">
              <a:avLst/>
            </a:prstGeom>
            <a:no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mtClean="0">
                <a:solidFill>
                  <a:schemeClr val="tx1"/>
                </a:solidFill>
              </a:endParaRPr>
            </a:p>
          </p:txBody>
        </p:sp>
        <p:sp>
          <p:nvSpPr>
            <p:cNvPr id="9" name="Flowchart: Connector 8"/>
            <p:cNvSpPr/>
            <p:nvPr/>
          </p:nvSpPr>
          <p:spPr>
            <a:xfrm>
              <a:off x="6724650" y="4762500"/>
              <a:ext cx="304800" cy="304800"/>
            </a:xfrm>
            <a:prstGeom prst="flowChartConnector">
              <a:avLst/>
            </a:prstGeom>
            <a:no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mtClean="0">
                <a:solidFill>
                  <a:schemeClr val="tx1"/>
                </a:solidFill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1676400" y="2112226"/>
            <a:ext cx="5749979" cy="3526574"/>
          </a:xfrm>
          <a:prstGeom prst="roundRect">
            <a:avLst/>
          </a:prstGeom>
          <a:solidFill>
            <a:srgbClr val="005F9E">
              <a:alpha val="75000"/>
            </a:srgbClr>
          </a:solidFill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267869" y="2576794"/>
            <a:ext cx="2761331" cy="1080806"/>
          </a:xfrm>
          <a:prstGeom prst="roundRect">
            <a:avLst/>
          </a:prstGeom>
          <a:solidFill>
            <a:schemeClr val="bg1">
              <a:lumMod val="85000"/>
              <a:alpha val="75000"/>
            </a:schemeClr>
          </a:solidFill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0A, 0B, </a:t>
            </a:r>
            <a:r>
              <a:rPr lang="en-US" sz="40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0C</a:t>
            </a:r>
            <a:endParaRPr lang="en-US" sz="4000" dirty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267868" y="4114800"/>
            <a:ext cx="2761333" cy="1066800"/>
          </a:xfrm>
          <a:prstGeom prst="roundRect">
            <a:avLst/>
          </a:prstGeom>
          <a:solidFill>
            <a:schemeClr val="bg1">
              <a:lumMod val="85000"/>
              <a:alpha val="75000"/>
            </a:schemeClr>
          </a:solidFill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0D, 0E</a:t>
            </a:r>
            <a:endParaRPr lang="en-US" sz="4000" dirty="0" smtClean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468269" y="2590800"/>
            <a:ext cx="1542131" cy="2623722"/>
          </a:xfrm>
          <a:prstGeom prst="roundRect">
            <a:avLst/>
          </a:prstGeom>
          <a:solidFill>
            <a:schemeClr val="bg1">
              <a:lumMod val="85000"/>
              <a:alpha val="75000"/>
            </a:schemeClr>
          </a:solidFill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0A &amp; 0D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0B &amp; 0D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0C </a:t>
            </a:r>
            <a:r>
              <a:rPr lang="en-US" sz="2400" dirty="0">
                <a:solidFill>
                  <a:schemeClr val="tx1"/>
                </a:solidFill>
              </a:rPr>
              <a:t>&amp; 0D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0A &amp; 0E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0B &amp; 0E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0C &amp; 0E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00400" y="36576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AND</a:t>
            </a:r>
            <a:endParaRPr lang="en-US" sz="2400" dirty="0">
              <a:solidFill>
                <a:schemeClr val="bg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5105400" y="3235729"/>
            <a:ext cx="304800" cy="269471"/>
          </a:xfrm>
          <a:prstGeom prst="rightArrow">
            <a:avLst>
              <a:gd name="adj1" fmla="val 35861"/>
              <a:gd name="adj2" fmla="val 54419"/>
            </a:avLst>
          </a:prstGeom>
          <a:noFill/>
          <a:ln w="25400" cap="flat" cmpd="sng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76401" y="2133600"/>
            <a:ext cx="5749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Cartesian Product</a:t>
            </a:r>
            <a:endParaRPr lang="en-US" sz="2400" dirty="0">
              <a:solidFill>
                <a:schemeClr val="bg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344069" y="2819400"/>
            <a:ext cx="2608931" cy="60405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819400" y="4348942"/>
            <a:ext cx="838200" cy="60405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326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6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81481E-6 L 0 0.16412 " pathEditMode="relative" rAng="0" ptsTypes="AA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194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40741E-7 L 0.09583 -0.00023 " pathEditMode="relative" rAng="0" ptsTypes="AA">
                                      <p:cBhvr>
                                        <p:cTn id="8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2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presetID="9" presetClass="emph" presetSubtype="0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45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4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51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3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54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6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57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9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60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2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63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6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6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1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72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4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75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7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78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8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3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84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uiExpand="1" build="p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7" grpId="0"/>
      <p:bldP spid="17" grpId="1"/>
      <p:bldP spid="18" grpId="0" animBg="1"/>
      <p:bldP spid="18" grpId="1" animBg="1"/>
      <p:bldP spid="18" grpId="2" animBg="1"/>
      <p:bldP spid="19" grpId="0"/>
      <p:bldP spid="19" grpId="1"/>
      <p:bldP spid="20" grpId="0" animBg="1"/>
      <p:bldP spid="20" grpId="1" animBg="1"/>
      <p:bldP spid="21" grpId="0" animBg="1"/>
      <p:bldP spid="21" grpId="1" animBg="1"/>
      <p:bldP spid="21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Operator Special </a:t>
            </a:r>
            <a:r>
              <a:rPr lang="en-US" dirty="0"/>
              <a:t>N</a:t>
            </a:r>
            <a:r>
              <a:rPr lang="en-US" dirty="0" smtClean="0"/>
              <a:t>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Truncation may be required for binary datatypes</a:t>
            </a:r>
          </a:p>
          <a:p>
            <a:r>
              <a:rPr lang="en-US" dirty="0" smtClean="0"/>
              <a:t>Ex: Negate “0FFF”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039434"/>
              </p:ext>
            </p:extLst>
          </p:nvPr>
        </p:nvGraphicFramePr>
        <p:xfrm>
          <a:off x="1752600" y="3399971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FF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371600" y="3171371"/>
            <a:ext cx="3429000" cy="12192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>
            <a:endCxn id="5" idx="2"/>
          </p:cNvCxnSpPr>
          <p:nvPr/>
        </p:nvCxnSpPr>
        <p:spPr>
          <a:xfrm>
            <a:off x="1752600" y="3780971"/>
            <a:ext cx="3048000" cy="36068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752600" y="3780971"/>
            <a:ext cx="3048000" cy="36068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8413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HS SEDI Template v7">
  <a:themeElements>
    <a:clrScheme name="MITRE Corporate Colors">
      <a:dk1>
        <a:sysClr val="windowText" lastClr="000000"/>
      </a:dk1>
      <a:lt1>
        <a:sysClr val="window" lastClr="FFFFFF"/>
      </a:lt1>
      <a:dk2>
        <a:srgbClr val="005F9E"/>
      </a:dk2>
      <a:lt2>
        <a:srgbClr val="EEECE1"/>
      </a:lt2>
      <a:accent1>
        <a:srgbClr val="00B3DC"/>
      </a:accent1>
      <a:accent2>
        <a:srgbClr val="F7901E"/>
      </a:accent2>
      <a:accent3>
        <a:srgbClr val="FFE23C"/>
      </a:accent3>
      <a:accent4>
        <a:srgbClr val="C1CD23"/>
      </a:accent4>
      <a:accent5>
        <a:srgbClr val="C6401D"/>
      </a:accent5>
      <a:accent6>
        <a:srgbClr val="FFFFFF"/>
      </a:accent6>
      <a:hlink>
        <a:srgbClr val="0000FF"/>
      </a:hlink>
      <a:folHlink>
        <a:srgbClr val="800080"/>
      </a:folHlink>
    </a:clrScheme>
    <a:fontScheme name="MITRE Corporate Fonts">
      <a:majorFont>
        <a:latin typeface="Helvetica LT Std"/>
        <a:ea typeface=""/>
        <a:cs typeface=""/>
      </a:majorFont>
      <a:minorFont>
        <a:latin typeface="Helvetica LT St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6350">
          <a:solidFill>
            <a:schemeClr val="tx1">
              <a:lumMod val="50000"/>
              <a:lumOff val="50000"/>
            </a:schemeClr>
          </a:solidFill>
        </a:ln>
      </a:spPr>
      <a:bodyPr rtlCol="0" anchor="ctr"/>
      <a:lstStyle>
        <a:defPPr algn="ctr">
          <a:defRPr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spcAft>
            <a:spcPts val="600"/>
          </a:spcAft>
          <a:defRPr sz="1600"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MITRE Work" ma:contentTypeID="0x010100823A99C636F7423283FB0D200866C613009C350112D9C42940A283B599BAAA3036" ma:contentTypeVersion="0" ma:contentTypeDescription="Materials and documents that contain MITRE authored content and other content directly attributable to MITRE and its work" ma:contentTypeScope="" ma:versionID="3fb093f03058fcc63c63275f509b1004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3/fields" targetNamespace="http://schemas.microsoft.com/office/2006/metadata/properties" ma:root="true" ma:fieldsID="dd6022b7494373201edaf026fcd50180" ns1:_="" ns2:_=""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Contributor" minOccurs="0"/>
                <xsd:element ref="ns1:MITRE_x0020_Sensitivity"/>
                <xsd:element ref="ns1:Release_x0020_Statemen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MITRE_x0020_Sensitivity" ma:index="10" ma:displayName="Sensitivity" ma:default="Internal MITRE Information" ma:internalName="MITRE_x0020_Sensitivity">
      <xsd:simpleType>
        <xsd:restriction base="dms:Choice">
          <xsd:enumeration value="Public Information"/>
          <xsd:enumeration value="Internal MITRE Information"/>
          <xsd:enumeration value="Sensitive Information"/>
          <xsd:enumeration value="Highly Sensitive Information"/>
        </xsd:restriction>
      </xsd:simpleType>
    </xsd:element>
    <xsd:element name="Release_x0020_Statement" ma:index="11" ma:displayName="Release Statement" ma:default="For Internal MITRE Use" ma:internalName="Release_x0020_Statement">
      <xsd:simpleType>
        <xsd:union memberTypes="dms:Text">
          <xsd:simpleType>
            <xsd:restriction base="dms:Choice">
              <xsd:enumeration value="Approved for Public Release"/>
              <xsd:enumeration value="For Internal MITRE Use"/>
              <xsd:enumeration value="For Release to All Sponsors"/>
              <xsd:enumeration value="For Limited Internal MITRE Use"/>
              <xsd:enumeration value="For Limited External Release"/>
              <xsd:enumeration value="Privileged: Sensitive Personal Information"/>
              <xsd:enumeration value="MITRE Proprietary"/>
              <xsd:enumeration value="Source Selection Sensitive"/>
              <xsd:enumeration value="Restricted: Highly Sensitive Personal Information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ntributor" ma:index="9" nillable="true" ma:displayName="Contributor" ma:description="One or more people or organizations that contributed to this resource" ma:internalName="_Contributor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8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TRE_x0020_Sensitivity xmlns="http://schemas.microsoft.com/sharepoint/v3">Internal MITRE Information</MITRE_x0020_Sensitivity>
    <_Contributor xmlns="http://schemas.microsoft.com/sharepoint/v3/fields" xsi:nil="true"/>
    <Release_x0020_Statement xmlns="http://schemas.microsoft.com/sharepoint/v3">For Internal MITRE Use</Release_x0020_Statement>
  </documentManagement>
</p:properties>
</file>

<file path=customXml/itemProps1.xml><?xml version="1.0" encoding="utf-8"?>
<ds:datastoreItem xmlns:ds="http://schemas.openxmlformats.org/officeDocument/2006/customXml" ds:itemID="{CCB1A3C4-61F8-46C1-AF72-4E230B522882}"/>
</file>

<file path=customXml/itemProps2.xml><?xml version="1.0" encoding="utf-8"?>
<ds:datastoreItem xmlns:ds="http://schemas.openxmlformats.org/officeDocument/2006/customXml" ds:itemID="{0809AB43-CB02-4D52-A70F-CB48F23C4215}"/>
</file>

<file path=customXml/itemProps3.xml><?xml version="1.0" encoding="utf-8"?>
<ds:datastoreItem xmlns:ds="http://schemas.openxmlformats.org/officeDocument/2006/customXml" ds:itemID="{3279F311-CC1B-4B20-8A79-8A7D21C65EBF}"/>
</file>

<file path=customXml/itemProps4.xml><?xml version="1.0" encoding="utf-8"?>
<ds:datastoreItem xmlns:ds="http://schemas.openxmlformats.org/officeDocument/2006/customXml" ds:itemID="{B6218B84-F871-4C5A-B546-37E6942B616F}"/>
</file>

<file path=docProps/app.xml><?xml version="1.0" encoding="utf-8"?>
<Properties xmlns="http://schemas.openxmlformats.org/officeDocument/2006/extended-properties" xmlns:vt="http://schemas.openxmlformats.org/officeDocument/2006/docPropsVTypes">
  <Template>HS SEDI Template v8</Template>
  <TotalTime>1698</TotalTime>
  <Words>555</Words>
  <Application>Microsoft Office PowerPoint</Application>
  <PresentationFormat>On-screen Show (4:3)</PresentationFormat>
  <Paragraphs>267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HS SEDI Template v7</vt:lpstr>
      <vt:lpstr>OVAL Sandbox Bitwise Functions</vt:lpstr>
      <vt:lpstr>Introduction</vt:lpstr>
      <vt:lpstr>Truth Tables Refresher</vt:lpstr>
      <vt:lpstr>Why Add Bitwise Functions?</vt:lpstr>
      <vt:lpstr>Originating Use Case</vt:lpstr>
      <vt:lpstr>Potential Benefit</vt:lpstr>
      <vt:lpstr>General Structure</vt:lpstr>
      <vt:lpstr>Operators</vt:lpstr>
      <vt:lpstr>Not Operator Special Notes</vt:lpstr>
      <vt:lpstr>Reference Implementation</vt:lpstr>
      <vt:lpstr>Potential Issues</vt:lpstr>
      <vt:lpstr>Potential Extensions</vt:lpstr>
      <vt:lpstr>Useful Links</vt:lpstr>
      <vt:lpstr>Feedback</vt:lpstr>
    </vt:vector>
  </TitlesOfParts>
  <Company>The MITRE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OVAL Sandbox Bitwise Functions</dc:title>
  <dc:creator>David Rothenberg</dc:creator>
  <cp:lastModifiedBy>David Rothenberg</cp:lastModifiedBy>
  <cp:revision>142</cp:revision>
  <dcterms:created xsi:type="dcterms:W3CDTF">2013-07-08T17:21:18Z</dcterms:created>
  <dcterms:modified xsi:type="dcterms:W3CDTF">2013-07-22T12:38:55Z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0x010100823A99C636F7423283FB0D200866C613009C350112D9C42940A283B599BAAA3036</vt:lpwstr>
  </property>
</Properties>
</file>